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3" r:id="rId4"/>
    <p:sldId id="274" r:id="rId5"/>
    <p:sldId id="260" r:id="rId6"/>
    <p:sldId id="275" r:id="rId7"/>
    <p:sldId id="262" r:id="rId8"/>
    <p:sldId id="265" r:id="rId9"/>
    <p:sldId id="263" r:id="rId10"/>
    <p:sldId id="268" r:id="rId11"/>
    <p:sldId id="269" r:id="rId12"/>
    <p:sldId id="277" r:id="rId13"/>
    <p:sldId id="278" r:id="rId14"/>
    <p:sldId id="267" r:id="rId15"/>
    <p:sldId id="281" r:id="rId16"/>
    <p:sldId id="282" r:id="rId17"/>
    <p:sldId id="283" r:id="rId18"/>
    <p:sldId id="259" r:id="rId19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612B-E66C-484A-8FE7-CA264E5F3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4BA4E-E19F-4D7F-A547-4603D0FD3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36276-A4E0-4D42-A8FB-DD3EF132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4366F-D537-4AFA-99CF-A4521B67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ECE89-B444-4AD2-A513-3F4D5153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CE1F-8761-4F99-A9C4-7D91BC7E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8AB41-1B49-4D43-BF3A-6AC15AEE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A9EE2-EFB0-4544-AAB3-7626C807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ACD85-263D-41C1-B760-ABC1C7A73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C5FCC-449C-4B86-9957-9E8F1EA0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5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9DA055-6B4F-407A-A67D-6F433CC62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9386A-AB90-4626-A95C-F2FCC8074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E060D-10D2-459B-8B25-D6099815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FE1A7-8401-4926-8F9A-153945E5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E818A-EAD5-4E63-B9D6-488695A6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7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930D-8B5A-449D-B869-B99103FC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FB80E-5830-4AF6-99D9-B2E960EE8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4A402-31DB-4AD5-88A6-6F5A8013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B872E-EA09-4B30-AE6B-F2015259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F546-7600-42A7-B4DC-6549892A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1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7FB1-B899-4D6D-9C9F-962C2C3E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5B30C-C1A8-4A4C-9457-4E13AD4C7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E128-62DF-473F-817D-09BE0745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0C21B-789C-4AB5-B0B1-41E0E154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1694D-82C5-4C7D-9181-CAD162B9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8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3F65B-3A9A-4837-8354-4C3E05FA9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BF457-6699-4420-8520-C30AF7A56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656A9-7891-4151-AE68-2C838ABB5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34520-3D8D-4AB7-AB72-AA9DB650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3446B-29E8-42CE-B750-768CAA0E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B89F1-E1DD-45ED-A5C4-6631ECEE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8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D72F-CA1D-47EB-A476-2672E86F3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90631-0A73-44AE-B3AE-3850B5053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A83FF-4780-4A7A-9234-F181C7E2B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A14EF-660D-4804-B053-D50FE5441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1F0239-B225-4825-B190-39B2B5E52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4879A-786A-4C82-A11B-D667C35B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D31B80-094D-4B20-AABC-F1548A16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B8878-2C6E-4A69-8A95-564C436F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2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5976-3706-430B-BE5E-8AEFDC06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AE71F-D17A-441E-B3E8-99691253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D0E3D-D7F3-45CB-BC0A-F10A08E6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B2AF9-1B01-4F8E-8D91-D8F290B2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5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C1A85C-7675-4210-A7D5-AE5EAEDD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24DC2C-D2B2-4A1B-A272-B38787E9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D0E2B-DCBB-4432-AC5E-EA7D17BB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8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1E81-C622-4F3D-BE76-F67FA601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A3E4A-D5B6-4218-9E21-939F2C96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02A93-BB92-4E51-9100-E353401F7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D7DBC-8CBF-4A4E-ACBD-59F85475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56148-9B53-41F9-928C-7495BC5B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0AFCE-5BFF-4260-9142-EBE47053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4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D292-65C5-4785-A1FC-A3A174844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C3D54-003B-4DAB-BAD8-886760ED3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99142-7919-44EC-BEC6-A911324F7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46FC-E1C2-4A0F-BB4A-28A8528B7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B3156-50C4-4D29-9EF7-1626DE1C9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74DE9-6FB8-4FE1-BAFA-E3999B44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7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D1034E-7A8B-4076-9A56-8F62BFBD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64AEF-1368-47F2-9008-E7B7D92AC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51325-38C7-4783-B2D8-B1FB98575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0238F-14B5-47B2-A12A-8DCE11FFDCD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2F51-0E35-4374-8197-D7DBA968B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F8B13-6E33-43F9-A64D-45A14DBDE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8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onia.carnaval@orlando.gov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Meeting a National Objective</a:t>
            </a: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with CDBG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5102" y="4079875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City of Orlando</a:t>
            </a:r>
            <a:b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February 2026</a:t>
            </a:r>
          </a:p>
        </p:txBody>
      </p:sp>
    </p:spTree>
    <p:extLst>
      <p:ext uri="{BB962C8B-B14F-4D97-AF65-F5344CB8AC3E}">
        <p14:creationId xmlns:p14="http://schemas.microsoft.com/office/powerpoint/2010/main" val="2920521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7B49C-75BD-7AC0-38CC-957E3253E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Limited Clientele – Presumed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AD58-515A-6A7D-4CE3-64F83BD80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rPr>
              <a:t>Presumed Benefit – Abused children, elderly (62+), battered spouses, homeless persons, severely disabled adults, illiterate adults, persons living with AIDS, and migrant farm workers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rPr>
              <a:t>Since these groups are presumed to be LMI, you do not need to collect individual income data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rPr>
              <a:t>Nature/Location – It applies to services where the nature or location of the activity limits it to specific groups </a:t>
            </a:r>
          </a:p>
        </p:txBody>
      </p:sp>
    </p:spTree>
    <p:extLst>
      <p:ext uri="{BB962C8B-B14F-4D97-AF65-F5344CB8AC3E}">
        <p14:creationId xmlns:p14="http://schemas.microsoft.com/office/powerpoint/2010/main" val="3766088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3540A-548D-246E-F6F4-1C1DD690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Limited Clientele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B8DD35-B0D7-1EFE-F747-BCD838DA6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12817" y="1825625"/>
            <a:ext cx="83663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14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3B053A-3F2B-F395-899C-48F23B6CF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D23C-C9A3-4082-0B7A-440B0BC0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904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Documenting National Objective Compliance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652BC-07DF-B330-CC1C-BBD4E8CCD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635" y="2024742"/>
            <a:ext cx="10515600" cy="4084063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We ensure our subrecipients are documenting their clients’ files by collecting intake forms and Policies and Procedures before the program starts and monitoring them during the Program Year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For all our Public Facility projects and new Public Services activities, we visit the site to verify need and how the facility is used</a:t>
            </a:r>
          </a:p>
        </p:txBody>
      </p:sp>
    </p:spTree>
    <p:extLst>
      <p:ext uri="{BB962C8B-B14F-4D97-AF65-F5344CB8AC3E}">
        <p14:creationId xmlns:p14="http://schemas.microsoft.com/office/powerpoint/2010/main" val="101637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CC5687-923A-ED43-4526-0C4D6D8D9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D947-949C-31DF-7218-B8BE16F2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904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Documenting National Objective Compliance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C274E-1DE6-B72B-ABDA-710A0FFBC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635" y="2024742"/>
            <a:ext cx="10515600" cy="40840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700" dirty="0">
                <a:solidFill>
                  <a:schemeClr val="bg1"/>
                </a:solidFill>
                <a:latin typeface="Gill Sans MT" panose="020B0502020104020203" pitchFamily="34" charset="0"/>
              </a:rPr>
              <a:t>Our staff certifies each funded activity for eligibility and National Objective annually at the time of assistance and as part of ongoing monitoring for Public Facility projects</a:t>
            </a:r>
          </a:p>
        </p:txBody>
      </p:sp>
    </p:spTree>
    <p:extLst>
      <p:ext uri="{BB962C8B-B14F-4D97-AF65-F5344CB8AC3E}">
        <p14:creationId xmlns:p14="http://schemas.microsoft.com/office/powerpoint/2010/main" val="1176349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5FF9B-1421-043D-13C9-0CED86F95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Certification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4DF8BB-5AF8-8BFF-5059-36846189D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38621" y="1825625"/>
            <a:ext cx="57147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85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ADD36D-6AD0-5EB9-3584-E8FEBE085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E1E0A-0102-EBD4-7BC4-FCA916746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0442"/>
            <a:ext cx="10909041" cy="21914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National Objective for CDBG-funded </a:t>
            </a: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Public Facilities:</a:t>
            </a: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FCE65-E34A-2C69-C365-E211C4A11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635" y="2267339"/>
            <a:ext cx="10515600" cy="384146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700" dirty="0">
                <a:solidFill>
                  <a:schemeClr val="bg1"/>
                </a:solidFill>
                <a:latin typeface="Gill Sans Nova" panose="020B0602020104020203" pitchFamily="34" charset="0"/>
              </a:rPr>
              <a:t>CDBG-funded public facilities must meet a National Objective for a minimum of five (5) years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700" dirty="0">
                <a:solidFill>
                  <a:schemeClr val="bg1"/>
                </a:solidFill>
                <a:latin typeface="Gill Sans Nova" panose="020B0602020104020203" pitchFamily="34" charset="0"/>
              </a:rPr>
              <a:t>After the activity is closed, we monitor the use of the Public Facility annually for at least four (4) additional years and document the file</a:t>
            </a:r>
          </a:p>
        </p:txBody>
      </p:sp>
    </p:spTree>
    <p:extLst>
      <p:ext uri="{BB962C8B-B14F-4D97-AF65-F5344CB8AC3E}">
        <p14:creationId xmlns:p14="http://schemas.microsoft.com/office/powerpoint/2010/main" val="3736496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DCD010-3D71-4DB7-B432-418334517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5A08-80A0-90D0-C194-10BB6567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Annual Monitoring Certification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676C3-1B4B-7552-6B39-211914E90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556" y="1602186"/>
            <a:ext cx="6312890" cy="489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58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06BD86-5CF8-881D-62AB-B6A44423B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AA64-496B-F756-92D4-58B8D5BCA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Final Monitoring Certification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E6952-BE80-05EB-D2E8-6D12539BC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962" y="1520290"/>
            <a:ext cx="6654792" cy="501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92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4A43F4-59BC-D6C5-BB70-76D5751B0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1AE58-5A87-D765-3DE1-C07393E7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94" y="116298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2526B-E96D-31F1-2427-2CCED4DF2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917" y="25861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Sonia Carnaval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sonia.carnaval@orlando.gov</a:t>
            </a:r>
            <a:endParaRPr lang="en-US" sz="4000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407.246.3326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7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20DE5A-7F19-A291-190F-8C3DE8D4A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AE86-7FEE-64F0-F6C3-3C97DCC79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0442"/>
            <a:ext cx="10909041" cy="21914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CDBG requires activities to meet at least one of the three National Objectives:</a:t>
            </a: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E86E0E-22BB-29DA-FF38-4C7E59CBF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635" y="2267339"/>
            <a:ext cx="10515600" cy="3841466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Benefit Low and Moderate Income (LMI) Persons – Must benefit at least 51% LMI residents in an area or a specific group of LMI individuals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Eliminate Slum or Blight – Area basis or spot basis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Meet Urgent Need – Immediate threat to community</a:t>
            </a:r>
          </a:p>
        </p:txBody>
      </p:sp>
    </p:spTree>
    <p:extLst>
      <p:ext uri="{BB962C8B-B14F-4D97-AF65-F5344CB8AC3E}">
        <p14:creationId xmlns:p14="http://schemas.microsoft.com/office/powerpoint/2010/main" val="304669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1E4BE-DDEF-AA57-300F-4C0E03E3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Slum and Blight – National Objective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860077-4731-30E8-C50B-DD9AAFEA9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23791" y="1825625"/>
            <a:ext cx="33444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88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0EE0-0866-B800-0CE3-212A08CA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Slum and Blight – National Objective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1C69E5-86FC-D2D2-C71D-A50AEC1C7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15351" y="1825625"/>
            <a:ext cx="47612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42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904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Low/Mod Benefit for Multi-Year Certifications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635" y="2024742"/>
            <a:ext cx="10515600" cy="4084063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If you anticipate using CDBG funds for slum/blight or urgent needs, aggregating multiple years may offer you flexibility in meeting the minimum 70 percent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You can meet your LMI minimum of 70 percent for a period of one (1) program year or aggregate use of CDBG funds for a period of up to three (3) specific consecutive program years </a:t>
            </a:r>
          </a:p>
          <a:p>
            <a:endParaRPr lang="en-US" sz="4000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7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499615-DF98-CE76-D3F1-86A2D4F22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FD774-F696-3983-A36F-B898CE226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904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Low/Mod Benefit for Multi-Year Certifications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31C4F-42CB-8019-85BC-F47045598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635" y="2024742"/>
            <a:ext cx="10515600" cy="4084063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Use your “Specific Community Development Block Grant Certifications” in your Annual Action Plan to identify the program years you will use to meet the Overall Benefit of 70 percent LMI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Report the Program Years covered in your Certification in PR 26 IDIS Report – Line Item 23</a:t>
            </a:r>
          </a:p>
        </p:txBody>
      </p:sp>
    </p:spTree>
    <p:extLst>
      <p:ext uri="{BB962C8B-B14F-4D97-AF65-F5344CB8AC3E}">
        <p14:creationId xmlns:p14="http://schemas.microsoft.com/office/powerpoint/2010/main" val="250479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Annual Action Plan CDBG Certification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F7D1F4-1F90-15D6-A7AA-EA2D3B8D5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21891" y="1775700"/>
            <a:ext cx="4748217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9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4E83-3F2D-9FA5-BB1A-80387DD12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IDIS Report PR26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5A26FE-CBDC-5D08-5A7F-FE7B1E813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83265" y="1825625"/>
            <a:ext cx="78254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82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CAPER Low/Mod Benefit for </a:t>
            </a: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Multi-Year Certifications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4E45B7-DA25-77CE-368C-0F205EADE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3956" y="1934321"/>
            <a:ext cx="5774715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61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472</Words>
  <Application>Microsoft Office PowerPoint</Application>
  <PresentationFormat>Widescreen</PresentationFormat>
  <Paragraphs>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Gill Sans Nova</vt:lpstr>
      <vt:lpstr>Office Theme</vt:lpstr>
      <vt:lpstr>Meeting a National Objective with CDBG</vt:lpstr>
      <vt:lpstr>CDBG requires activities to meet at least one of the three National Objectives: </vt:lpstr>
      <vt:lpstr>Slum and Blight – National Objective</vt:lpstr>
      <vt:lpstr>Slum and Blight – National Objective</vt:lpstr>
      <vt:lpstr>Low/Mod Benefit for Multi-Year Certifications</vt:lpstr>
      <vt:lpstr>Low/Mod Benefit for Multi-Year Certifications</vt:lpstr>
      <vt:lpstr>Annual Action Plan CDBG Certification</vt:lpstr>
      <vt:lpstr>IDIS Report PR26</vt:lpstr>
      <vt:lpstr>CAPER Low/Mod Benefit for  Multi-Year Certifications</vt:lpstr>
      <vt:lpstr>Limited Clientele – Presumed Benefit</vt:lpstr>
      <vt:lpstr>Limited Clientele</vt:lpstr>
      <vt:lpstr>Documenting National Objective Compliance</vt:lpstr>
      <vt:lpstr>Documenting National Objective Compliance</vt:lpstr>
      <vt:lpstr>Certification</vt:lpstr>
      <vt:lpstr>National Objective for CDBG-funded  Public Facilities: </vt:lpstr>
      <vt:lpstr>Annual Monitoring Certification</vt:lpstr>
      <vt:lpstr>Final Monitoring Certification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NCDA PowerPoint Template</dc:title>
  <dc:creator>MELISSA HORR</dc:creator>
  <cp:lastModifiedBy>Emily A Thompson</cp:lastModifiedBy>
  <cp:revision>43</cp:revision>
  <dcterms:created xsi:type="dcterms:W3CDTF">2022-02-23T18:33:08Z</dcterms:created>
  <dcterms:modified xsi:type="dcterms:W3CDTF">2026-01-26T18:15:02Z</dcterms:modified>
</cp:coreProperties>
</file>